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mp4"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0"/>
  </p:notesMasterIdLst>
  <p:sldIdLst>
    <p:sldId id="256" r:id="rId2"/>
    <p:sldId id="257" r:id="rId3"/>
    <p:sldId id="258" r:id="rId4"/>
    <p:sldId id="259" r:id="rId5"/>
    <p:sldId id="260" r:id="rId6"/>
    <p:sldId id="261" r:id="rId7"/>
    <p:sldId id="262" r:id="rId8"/>
    <p:sldId id="263" r:id="rId9"/>
    <p:sldId id="266" r:id="rId10"/>
    <p:sldId id="267" r:id="rId11"/>
    <p:sldId id="281" r:id="rId12"/>
    <p:sldId id="282" r:id="rId13"/>
    <p:sldId id="283" r:id="rId14"/>
    <p:sldId id="284" r:id="rId15"/>
    <p:sldId id="276" r:id="rId16"/>
    <p:sldId id="277" r:id="rId17"/>
    <p:sldId id="278" r:id="rId18"/>
    <p:sldId id="28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19" autoAdjust="0"/>
  </p:normalViewPr>
  <p:slideViewPr>
    <p:cSldViewPr snapToGrid="0" snapToObjects="1">
      <p:cViewPr varScale="1">
        <p:scale>
          <a:sx n="125" d="100"/>
          <a:sy n="125" d="100"/>
        </p:scale>
        <p:origin x="-122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014CC-B75A-D54C-B85E-C1A9D0F96946}" type="datetimeFigureOut">
              <a:rPr lang="en-US" smtClean="0"/>
              <a:t>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36D8-0501-7141-A08A-A4490A6F936C}" type="slidenum">
              <a:rPr lang="en-US" smtClean="0"/>
              <a:t>‹#›</a:t>
            </a:fld>
            <a:endParaRPr lang="en-US"/>
          </a:p>
        </p:txBody>
      </p:sp>
    </p:spTree>
    <p:extLst>
      <p:ext uri="{BB962C8B-B14F-4D97-AF65-F5344CB8AC3E}">
        <p14:creationId xmlns:p14="http://schemas.microsoft.com/office/powerpoint/2010/main" val="9824641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6</a:t>
            </a:fld>
            <a:endParaRPr lang="en-US"/>
          </a:p>
        </p:txBody>
      </p:sp>
    </p:spTree>
    <p:extLst>
      <p:ext uri="{BB962C8B-B14F-4D97-AF65-F5344CB8AC3E}">
        <p14:creationId xmlns:p14="http://schemas.microsoft.com/office/powerpoint/2010/main" val="918953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 is a mission that</a:t>
            </a:r>
            <a:r>
              <a:rPr lang="en-US" baseline="0" dirty="0" smtClean="0"/>
              <a:t> has potential to help fix the east limb disparity. In 2006, two satellites (named A and B for “Ahead” and “Behind” respectively) were launched into highly eccentric orbits around the Earth. These orbits were precisely calculated so that, near the apogee of their orbits, they received gravity assists from the moon, launching STEREO A into an orbit around the sun slightly closer than the Earth’s and STEREO B into a slightly more distant orbit. By </a:t>
            </a:r>
            <a:r>
              <a:rPr lang="en-US" baseline="0" dirty="0" err="1" smtClean="0"/>
              <a:t>Kepler’s</a:t>
            </a:r>
            <a:r>
              <a:rPr lang="en-US" baseline="0" dirty="0" smtClean="0"/>
              <a:t> Third Law, it follows that STEREO A orbits the sun more quickly than the Earth, while STEREO B does so more slowly. Therefore, from a geocentric perspective, the two satellites “fan out” around the sun in each direction. This means that the satellites can provide stereoscopic data of events on the sun, which, among other things, can allow for what, if only viewed from the Earth, would be ambiguous geometries to be fully constrained. As far as </a:t>
            </a:r>
            <a:r>
              <a:rPr lang="en-US" baseline="0" dirty="0" err="1" smtClean="0"/>
              <a:t>Hinode</a:t>
            </a:r>
            <a:r>
              <a:rPr lang="en-US" baseline="0" dirty="0" smtClean="0"/>
              <a:t> is concerned, however, the value of the STEREO mission is that, at the proper orbital positions around the sun, the satellite on the eastern side of the sun can give the planners information about any active regions are approaching the east limb. In theory, this intelligence should improve flare detection performance on the east limb. STEREO B had a useful view of the eastern hemisphere of the sun from early 2009 until early 2013, while STEREO A will have such a view in the coming years (2015 was the year in which the satellites crossed behind the sun. STEREO B is currently unresponsive, but STEREO A is operational). If STEREO data was used effectively on the first pass around the sun, it should be apparent in the flare capturing performance of XRT on the east limb during that time period.</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13</a:t>
            </a:fld>
            <a:endParaRPr lang="en-US"/>
          </a:p>
        </p:txBody>
      </p:sp>
    </p:spTree>
    <p:extLst>
      <p:ext uri="{BB962C8B-B14F-4D97-AF65-F5344CB8AC3E}">
        <p14:creationId xmlns:p14="http://schemas.microsoft.com/office/powerpoint/2010/main" val="253879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15</a:t>
            </a:fld>
            <a:endParaRPr lang="en-US"/>
          </a:p>
        </p:txBody>
      </p:sp>
    </p:spTree>
    <p:extLst>
      <p:ext uri="{BB962C8B-B14F-4D97-AF65-F5344CB8AC3E}">
        <p14:creationId xmlns:p14="http://schemas.microsoft.com/office/powerpoint/2010/main" val="2974198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5F70F8-52E5-564D-8320-79BA0FD75025}"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CC0ED9E-E214-4D47-B256-FC9B8EA1C64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F70F8-52E5-564D-8320-79BA0FD75025}"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F70F8-52E5-564D-8320-79BA0FD75025}"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5F70F8-52E5-564D-8320-79BA0FD75025}"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05F70F8-52E5-564D-8320-79BA0FD75025}" type="datetimeFigureOut">
              <a:rPr lang="en-US" smtClean="0"/>
              <a:t>8/20/15</a:t>
            </a:fld>
            <a:endParaRPr lang="en-US"/>
          </a:p>
        </p:txBody>
      </p:sp>
      <p:sp>
        <p:nvSpPr>
          <p:cNvPr id="8" name="Slide Number Placeholder 7"/>
          <p:cNvSpPr>
            <a:spLocks noGrp="1"/>
          </p:cNvSpPr>
          <p:nvPr>
            <p:ph type="sldNum" sz="quarter" idx="11"/>
          </p:nvPr>
        </p:nvSpPr>
        <p:spPr/>
        <p:txBody>
          <a:bodyPr/>
          <a:lstStyle/>
          <a:p>
            <a:fld id="{1CC0ED9E-E214-4D47-B256-FC9B8EA1C644}"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5F70F8-52E5-564D-8320-79BA0FD75025}" type="datetimeFigureOut">
              <a:rPr lang="en-US" smtClean="0"/>
              <a:t>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5F70F8-52E5-564D-8320-79BA0FD75025}" type="datetimeFigureOut">
              <a:rPr lang="en-US" smtClean="0"/>
              <a:t>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5F70F8-52E5-564D-8320-79BA0FD75025}" type="datetimeFigureOut">
              <a:rPr lang="en-US" smtClean="0"/>
              <a:t>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F70F8-52E5-564D-8320-79BA0FD75025}" type="datetimeFigureOut">
              <a:rPr lang="en-US" smtClean="0"/>
              <a:t>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F70F8-52E5-564D-8320-79BA0FD75025}" type="datetimeFigureOut">
              <a:rPr lang="en-US" smtClean="0"/>
              <a:t>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0ED9E-E214-4D47-B256-FC9B8EA1C64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F70F8-52E5-564D-8320-79BA0FD75025}" type="datetimeFigureOut">
              <a:rPr lang="en-US" smtClean="0"/>
              <a:t>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1CC0ED9E-E214-4D47-B256-FC9B8EA1C644}"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05F70F8-52E5-564D-8320-79BA0FD75025}" type="datetimeFigureOut">
              <a:rPr lang="en-US" smtClean="0"/>
              <a:t>8/20/15</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1CC0ED9E-E214-4D47-B256-FC9B8EA1C644}"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2.mp4"/><Relationship Id="rId2" Type="http://schemas.openxmlformats.org/officeDocument/2006/relationships/video" Target="../media/media2.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105526" cy="4571999"/>
          </a:xfrm>
        </p:spPr>
        <p:txBody>
          <a:bodyPr/>
          <a:lstStyle/>
          <a:p>
            <a:r>
              <a:rPr lang="en-US" sz="5600" dirty="0" smtClean="0"/>
              <a:t>Visualizing and analyzing hinode xrt metadata</a:t>
            </a:r>
            <a:endParaRPr lang="en-US" sz="5600" dirty="0"/>
          </a:p>
        </p:txBody>
      </p:sp>
      <p:sp>
        <p:nvSpPr>
          <p:cNvPr id="3" name="Subtitle 2"/>
          <p:cNvSpPr>
            <a:spLocks noGrp="1"/>
          </p:cNvSpPr>
          <p:nvPr>
            <p:ph type="subTitle" idx="1"/>
          </p:nvPr>
        </p:nvSpPr>
        <p:spPr/>
        <p:txBody>
          <a:bodyPr/>
          <a:lstStyle/>
          <a:p>
            <a:r>
              <a:rPr lang="en-US" dirty="0" smtClean="0"/>
              <a:t>Greg </a:t>
            </a:r>
            <a:r>
              <a:rPr lang="en-US" dirty="0" err="1" smtClean="0"/>
              <a:t>Woelki</a:t>
            </a:r>
            <a:endParaRPr lang="en-US" dirty="0"/>
          </a:p>
        </p:txBody>
      </p:sp>
    </p:spTree>
    <p:extLst>
      <p:ext uri="{BB962C8B-B14F-4D97-AF65-F5344CB8AC3E}">
        <p14:creationId xmlns:p14="http://schemas.microsoft.com/office/powerpoint/2010/main" val="4262662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rt_lifetimemovie.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52413" y="0"/>
            <a:ext cx="6859945" cy="6859945"/>
          </a:xfrm>
        </p:spPr>
      </p:pic>
      <p:sp>
        <p:nvSpPr>
          <p:cNvPr id="2" name="TextBox 1"/>
          <p:cNvSpPr txBox="1"/>
          <p:nvPr/>
        </p:nvSpPr>
        <p:spPr>
          <a:xfrm>
            <a:off x="489185" y="3670573"/>
            <a:ext cx="458379" cy="584776"/>
          </a:xfrm>
          <a:prstGeom prst="rect">
            <a:avLst/>
          </a:prstGeom>
          <a:noFill/>
        </p:spPr>
        <p:txBody>
          <a:bodyPr wrap="none" rtlCol="0">
            <a:spAutoFit/>
          </a:bodyPr>
          <a:lstStyle/>
          <a:p>
            <a:r>
              <a:rPr lang="en-US" sz="3200" dirty="0" smtClean="0"/>
              <a:t>E</a:t>
            </a:r>
            <a:endParaRPr lang="en-US" sz="3200" dirty="0"/>
          </a:p>
        </p:txBody>
      </p:sp>
      <p:sp>
        <p:nvSpPr>
          <p:cNvPr id="4" name="TextBox 3"/>
          <p:cNvSpPr txBox="1"/>
          <p:nvPr/>
        </p:nvSpPr>
        <p:spPr>
          <a:xfrm>
            <a:off x="8024519" y="3670573"/>
            <a:ext cx="582211" cy="584776"/>
          </a:xfrm>
          <a:prstGeom prst="rect">
            <a:avLst/>
          </a:prstGeom>
          <a:noFill/>
        </p:spPr>
        <p:txBody>
          <a:bodyPr wrap="none" rtlCol="0">
            <a:spAutoFit/>
          </a:bodyPr>
          <a:lstStyle/>
          <a:p>
            <a:r>
              <a:rPr lang="en-US" sz="3200" dirty="0"/>
              <a:t>W</a:t>
            </a:r>
          </a:p>
        </p:txBody>
      </p:sp>
    </p:spTree>
    <p:extLst>
      <p:ext uri="{BB962C8B-B14F-4D97-AF65-F5344CB8AC3E}">
        <p14:creationId xmlns:p14="http://schemas.microsoft.com/office/powerpoint/2010/main" val="109151392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5791200" cy="1371600"/>
          </a:xfrm>
        </p:spPr>
        <p:txBody>
          <a:bodyPr/>
          <a:lstStyle/>
          <a:p>
            <a:r>
              <a:rPr lang="en-US" dirty="0" smtClean="0"/>
              <a:t>analysis</a:t>
            </a:r>
            <a:endParaRPr lang="en-US" dirty="0"/>
          </a:p>
        </p:txBody>
      </p:sp>
      <p:pic>
        <p:nvPicPr>
          <p:cNvPr id="6" name="Picture 5"/>
          <p:cNvPicPr>
            <a:picLocks noChangeAspect="1"/>
          </p:cNvPicPr>
          <p:nvPr/>
        </p:nvPicPr>
        <p:blipFill>
          <a:blip r:embed="rId2"/>
          <a:stretch>
            <a:fillRect/>
          </a:stretch>
        </p:blipFill>
        <p:spPr>
          <a:xfrm>
            <a:off x="1792118" y="865481"/>
            <a:ext cx="5992519" cy="5992519"/>
          </a:xfrm>
          <a:prstGeom prst="rect">
            <a:avLst/>
          </a:prstGeom>
        </p:spPr>
      </p:pic>
    </p:spTree>
    <p:extLst>
      <p:ext uri="{BB962C8B-B14F-4D97-AF65-F5344CB8AC3E}">
        <p14:creationId xmlns:p14="http://schemas.microsoft.com/office/powerpoint/2010/main" val="23205405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5791200" cy="1371600"/>
          </a:xfrm>
        </p:spPr>
        <p:txBody>
          <a:bodyPr/>
          <a:lstStyle/>
          <a:p>
            <a:r>
              <a:rPr lang="en-US" dirty="0" smtClean="0"/>
              <a:t>Analysis</a:t>
            </a:r>
            <a:endParaRPr lang="en-US" dirty="0"/>
          </a:p>
        </p:txBody>
      </p:sp>
      <p:pic>
        <p:nvPicPr>
          <p:cNvPr id="4" name="Picture 3"/>
          <p:cNvPicPr>
            <a:picLocks noChangeAspect="1"/>
          </p:cNvPicPr>
          <p:nvPr/>
        </p:nvPicPr>
        <p:blipFill>
          <a:blip r:embed="rId2"/>
          <a:stretch>
            <a:fillRect/>
          </a:stretch>
        </p:blipFill>
        <p:spPr>
          <a:xfrm>
            <a:off x="1796784" y="888999"/>
            <a:ext cx="5969002" cy="5969002"/>
          </a:xfrm>
          <a:prstGeom prst="rect">
            <a:avLst/>
          </a:prstGeom>
        </p:spPr>
      </p:pic>
    </p:spTree>
    <p:extLst>
      <p:ext uri="{BB962C8B-B14F-4D97-AF65-F5344CB8AC3E}">
        <p14:creationId xmlns:p14="http://schemas.microsoft.com/office/powerpoint/2010/main" val="28859183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a:t>
            </a:r>
            <a:endParaRPr lang="en-US" dirty="0"/>
          </a:p>
        </p:txBody>
      </p:sp>
      <p:pic>
        <p:nvPicPr>
          <p:cNvPr id="4" name="Picture 3"/>
          <p:cNvPicPr>
            <a:picLocks noChangeAspect="1"/>
          </p:cNvPicPr>
          <p:nvPr/>
        </p:nvPicPr>
        <p:blipFill>
          <a:blip r:embed="rId3"/>
          <a:stretch>
            <a:fillRect/>
          </a:stretch>
        </p:blipFill>
        <p:spPr>
          <a:xfrm>
            <a:off x="1561630" y="1590167"/>
            <a:ext cx="5977150" cy="4779533"/>
          </a:xfrm>
          <a:prstGeom prst="rect">
            <a:avLst/>
          </a:prstGeom>
        </p:spPr>
      </p:pic>
      <p:sp>
        <p:nvSpPr>
          <p:cNvPr id="5" name="Rectangle 4"/>
          <p:cNvSpPr/>
          <p:nvPr/>
        </p:nvSpPr>
        <p:spPr>
          <a:xfrm>
            <a:off x="1467556" y="6353988"/>
            <a:ext cx="6071224" cy="246221"/>
          </a:xfrm>
          <a:prstGeom prst="rect">
            <a:avLst/>
          </a:prstGeom>
        </p:spPr>
        <p:txBody>
          <a:bodyPr wrap="square">
            <a:spAutoFit/>
          </a:bodyPr>
          <a:lstStyle/>
          <a:p>
            <a:r>
              <a:rPr lang="en-US" sz="1000" dirty="0"/>
              <a:t>http://</a:t>
            </a:r>
            <a:r>
              <a:rPr lang="en-US" sz="1000" dirty="0" err="1"/>
              <a:t>cse.ssl.berkeley.edu</a:t>
            </a:r>
            <a:r>
              <a:rPr lang="en-US" sz="1000" dirty="0"/>
              <a:t>/</a:t>
            </a:r>
            <a:r>
              <a:rPr lang="en-US" sz="1000" dirty="0" err="1"/>
              <a:t>stereo_solarwind</a:t>
            </a:r>
            <a:r>
              <a:rPr lang="en-US" sz="1000" dirty="0"/>
              <a:t>/</a:t>
            </a:r>
            <a:r>
              <a:rPr lang="en-US" sz="1000" dirty="0" err="1"/>
              <a:t>img</a:t>
            </a:r>
            <a:r>
              <a:rPr lang="en-US" sz="1000" dirty="0"/>
              <a:t>/</a:t>
            </a:r>
            <a:r>
              <a:rPr lang="en-US" sz="1000" dirty="0" err="1"/>
              <a:t>missionsFolder</a:t>
            </a:r>
            <a:r>
              <a:rPr lang="en-US" sz="1000" dirty="0"/>
              <a:t>/</a:t>
            </a:r>
            <a:r>
              <a:rPr lang="en-US" sz="1000" dirty="0" err="1"/>
              <a:t>STEREO_orbit.bmp</a:t>
            </a:r>
            <a:endParaRPr lang="en-US" sz="1000" dirty="0"/>
          </a:p>
        </p:txBody>
      </p:sp>
    </p:spTree>
    <p:extLst>
      <p:ext uri="{BB962C8B-B14F-4D97-AF65-F5344CB8AC3E}">
        <p14:creationId xmlns:p14="http://schemas.microsoft.com/office/powerpoint/2010/main" val="40436002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 Analysis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0531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7670800" cy="1371600"/>
          </a:xfrm>
        </p:spPr>
        <p:txBody>
          <a:bodyPr/>
          <a:lstStyle/>
          <a:p>
            <a:r>
              <a:rPr lang="en-US" dirty="0" err="1" smtClean="0"/>
              <a:t>STEREo</a:t>
            </a:r>
            <a:r>
              <a:rPr lang="en-US" dirty="0" smtClean="0"/>
              <a:t> analysis</a:t>
            </a:r>
            <a:endParaRPr lang="en-US" dirty="0"/>
          </a:p>
        </p:txBody>
      </p:sp>
      <p:pic>
        <p:nvPicPr>
          <p:cNvPr id="5" name="Picture 4"/>
          <p:cNvPicPr>
            <a:picLocks noChangeAspect="1"/>
          </p:cNvPicPr>
          <p:nvPr/>
        </p:nvPicPr>
        <p:blipFill>
          <a:blip r:embed="rId3"/>
          <a:stretch>
            <a:fillRect/>
          </a:stretch>
        </p:blipFill>
        <p:spPr>
          <a:xfrm>
            <a:off x="278610" y="1369119"/>
            <a:ext cx="4108240" cy="4397553"/>
          </a:xfrm>
          <a:prstGeom prst="rect">
            <a:avLst/>
          </a:prstGeom>
        </p:spPr>
      </p:pic>
      <p:pic>
        <p:nvPicPr>
          <p:cNvPr id="6" name="Picture 5"/>
          <p:cNvPicPr>
            <a:picLocks noChangeAspect="1"/>
          </p:cNvPicPr>
          <p:nvPr/>
        </p:nvPicPr>
        <p:blipFill>
          <a:blip r:embed="rId4"/>
          <a:stretch>
            <a:fillRect/>
          </a:stretch>
        </p:blipFill>
        <p:spPr>
          <a:xfrm>
            <a:off x="4679399" y="1369119"/>
            <a:ext cx="4108240" cy="4397553"/>
          </a:xfrm>
          <a:prstGeom prst="rect">
            <a:avLst/>
          </a:prstGeom>
        </p:spPr>
      </p:pic>
    </p:spTree>
    <p:extLst>
      <p:ext uri="{BB962C8B-B14F-4D97-AF65-F5344CB8AC3E}">
        <p14:creationId xmlns:p14="http://schemas.microsoft.com/office/powerpoint/2010/main" val="25160630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103064" cy="1371600"/>
          </a:xfrm>
        </p:spPr>
        <p:txBody>
          <a:bodyPr/>
          <a:lstStyle/>
          <a:p>
            <a:r>
              <a:rPr lang="en-US" dirty="0" err="1" smtClean="0"/>
              <a:t>Fld</a:t>
            </a:r>
            <a:r>
              <a:rPr lang="en-US" dirty="0" smtClean="0"/>
              <a:t> failure analysis</a:t>
            </a:r>
            <a:endParaRPr lang="en-US" dirty="0"/>
          </a:p>
        </p:txBody>
      </p:sp>
      <p:pic>
        <p:nvPicPr>
          <p:cNvPr id="6" name="Picture 5"/>
          <p:cNvPicPr>
            <a:picLocks noChangeAspect="1"/>
          </p:cNvPicPr>
          <p:nvPr/>
        </p:nvPicPr>
        <p:blipFill>
          <a:blip r:embed="rId2"/>
          <a:stretch>
            <a:fillRect/>
          </a:stretch>
        </p:blipFill>
        <p:spPr>
          <a:xfrm>
            <a:off x="4684889" y="1963610"/>
            <a:ext cx="4106926" cy="3913848"/>
          </a:xfrm>
          <a:prstGeom prst="rect">
            <a:avLst/>
          </a:prstGeom>
        </p:spPr>
      </p:pic>
      <p:pic>
        <p:nvPicPr>
          <p:cNvPr id="7" name="Picture 6"/>
          <p:cNvPicPr>
            <a:picLocks noChangeAspect="1"/>
          </p:cNvPicPr>
          <p:nvPr/>
        </p:nvPicPr>
        <p:blipFill>
          <a:blip r:embed="rId3"/>
          <a:stretch>
            <a:fillRect/>
          </a:stretch>
        </p:blipFill>
        <p:spPr>
          <a:xfrm>
            <a:off x="188148" y="1963610"/>
            <a:ext cx="4109690" cy="3886033"/>
          </a:xfrm>
          <a:prstGeom prst="rect">
            <a:avLst/>
          </a:prstGeom>
        </p:spPr>
      </p:pic>
    </p:spTree>
    <p:extLst>
      <p:ext uri="{BB962C8B-B14F-4D97-AF65-F5344CB8AC3E}">
        <p14:creationId xmlns:p14="http://schemas.microsoft.com/office/powerpoint/2010/main" val="26488581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96948" cy="1371600"/>
          </a:xfrm>
        </p:spPr>
        <p:txBody>
          <a:bodyPr/>
          <a:lstStyle/>
          <a:p>
            <a:r>
              <a:rPr lang="en-US" dirty="0" smtClean="0"/>
              <a:t>Focus mode analysis</a:t>
            </a:r>
            <a:endParaRPr lang="en-US" dirty="0"/>
          </a:p>
        </p:txBody>
      </p:sp>
      <p:pic>
        <p:nvPicPr>
          <p:cNvPr id="3" name="Picture 2" descr="NM:_All_Flare_Detection_Probabil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97" y="1865301"/>
            <a:ext cx="4573530" cy="4573530"/>
          </a:xfrm>
          <a:prstGeom prst="rect">
            <a:avLst/>
          </a:prstGeom>
        </p:spPr>
      </p:pic>
      <p:pic>
        <p:nvPicPr>
          <p:cNvPr id="5" name="Picture 4" descr="FMN:_All_Flare_Detection_Probability.png"/>
          <p:cNvPicPr>
            <a:picLocks noChangeAspect="1"/>
          </p:cNvPicPr>
          <p:nvPr/>
        </p:nvPicPr>
        <p:blipFill rotWithShape="1">
          <a:blip r:embed="rId3">
            <a:extLst>
              <a:ext uri="{28A0092B-C50C-407E-A947-70E740481C1C}">
                <a14:useLocalDpi xmlns:a14="http://schemas.microsoft.com/office/drawing/2010/main" val="0"/>
              </a:ext>
            </a:extLst>
          </a:blip>
          <a:srcRect r="11653"/>
          <a:stretch/>
        </p:blipFill>
        <p:spPr>
          <a:xfrm>
            <a:off x="4693553" y="1865301"/>
            <a:ext cx="4037460" cy="4569984"/>
          </a:xfrm>
          <a:prstGeom prst="rect">
            <a:avLst/>
          </a:prstGeom>
        </p:spPr>
      </p:pic>
    </p:spTree>
    <p:extLst>
      <p:ext uri="{BB962C8B-B14F-4D97-AF65-F5344CB8AC3E}">
        <p14:creationId xmlns:p14="http://schemas.microsoft.com/office/powerpoint/2010/main" val="25851605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dirty="0" smtClean="0"/>
              <a:t>Unmistakable drop in performance at east limb</a:t>
            </a:r>
          </a:p>
          <a:p>
            <a:pPr marL="800100" lvl="1" indent="-342900">
              <a:buFont typeface="Arial"/>
              <a:buChar char="•"/>
            </a:pPr>
            <a:r>
              <a:rPr lang="en-US" sz="1600" dirty="0"/>
              <a:t>Pointing </a:t>
            </a:r>
            <a:r>
              <a:rPr lang="en-US" sz="1600" dirty="0" smtClean="0"/>
              <a:t>failures</a:t>
            </a:r>
          </a:p>
          <a:p>
            <a:pPr marL="800100" lvl="1" indent="-342900">
              <a:buFont typeface="Arial"/>
              <a:buChar char="•"/>
            </a:pPr>
            <a:r>
              <a:rPr lang="en-US" sz="1600" dirty="0" smtClean="0"/>
              <a:t>STEREO data wasn’t used effectively</a:t>
            </a:r>
          </a:p>
          <a:p>
            <a:pPr marL="342900" indent="-342900">
              <a:buFont typeface="Arial"/>
              <a:buChar char="•"/>
            </a:pPr>
            <a:r>
              <a:rPr lang="en-US" dirty="0" smtClean="0"/>
              <a:t>Duty cycle is the primary cause of all FLD failures</a:t>
            </a:r>
          </a:p>
          <a:p>
            <a:pPr marL="800100" lvl="1" indent="-342900">
              <a:buFont typeface="Arial"/>
              <a:buChar char="•"/>
            </a:pPr>
            <a:r>
              <a:rPr lang="en-US" sz="1600" dirty="0" smtClean="0"/>
              <a:t>Observing during HOP 79/130 routines would have minimal effect</a:t>
            </a:r>
          </a:p>
          <a:p>
            <a:pPr marL="342900" indent="-342900">
              <a:buFont typeface="Arial"/>
              <a:buChar char="•"/>
            </a:pPr>
            <a:r>
              <a:rPr lang="en-US" dirty="0" smtClean="0"/>
              <a:t>Bakeouts are the second largest cause</a:t>
            </a:r>
          </a:p>
          <a:p>
            <a:pPr marL="800100" lvl="1" indent="-342900">
              <a:buFont typeface="Arial"/>
              <a:buChar char="•"/>
            </a:pPr>
            <a:r>
              <a:rPr lang="en-US" sz="1600" dirty="0"/>
              <a:t>I</a:t>
            </a:r>
            <a:r>
              <a:rPr lang="en-US" sz="1600" dirty="0" smtClean="0"/>
              <a:t>nvestigate possibility of lowering frequency and/or duration?</a:t>
            </a:r>
          </a:p>
          <a:p>
            <a:pPr marL="342900" indent="-342900">
              <a:buFont typeface="Arial"/>
              <a:buChar char="•"/>
            </a:pPr>
            <a:r>
              <a:rPr lang="en-US" dirty="0" smtClean="0"/>
              <a:t>FLD algorithm is very effective at identifying M flares within field of view but misses C flares at edge of field</a:t>
            </a:r>
          </a:p>
          <a:p>
            <a:pPr marL="800100" lvl="1" indent="-342900">
              <a:buFont typeface="Arial"/>
              <a:buChar char="•"/>
            </a:pPr>
            <a:r>
              <a:rPr lang="en-US" sz="1600" dirty="0" smtClean="0"/>
              <a:t>Add location-based weighting to the algorithm?</a:t>
            </a:r>
          </a:p>
          <a:p>
            <a:pPr marL="342900" indent="-342900">
              <a:buFont typeface="Arial"/>
              <a:buChar char="•"/>
            </a:pPr>
            <a:r>
              <a:rPr lang="en-US" dirty="0" smtClean="0"/>
              <a:t>2014-2015 non-eclipse Focus Mode data suggests similar flare capturing performance to Normal Mode</a:t>
            </a:r>
          </a:p>
          <a:p>
            <a:pPr marL="800100" lvl="1" indent="-342900">
              <a:buFont typeface="Arial"/>
              <a:buChar char="•"/>
            </a:pPr>
            <a:r>
              <a:rPr lang="en-US" sz="1600" dirty="0" smtClean="0"/>
              <a:t>Only a few hundred flares during non-eclipse FM in 2014-2015</a:t>
            </a:r>
          </a:p>
          <a:p>
            <a:pPr lvl="1" indent="0">
              <a:buNone/>
            </a:pPr>
            <a:endParaRPr lang="en-US" dirty="0" smtClean="0"/>
          </a:p>
        </p:txBody>
      </p:sp>
    </p:spTree>
    <p:extLst>
      <p:ext uri="{BB962C8B-B14F-4D97-AF65-F5344CB8AC3E}">
        <p14:creationId xmlns:p14="http://schemas.microsoft.com/office/powerpoint/2010/main" val="99329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smtClean="0"/>
              <a:t>Hinode XRT</a:t>
            </a:r>
          </a:p>
          <a:p>
            <a:pPr marL="342900" indent="-342900">
              <a:buFont typeface="Arial"/>
              <a:buChar char="•"/>
            </a:pPr>
            <a:r>
              <a:rPr lang="en-US" dirty="0" smtClean="0"/>
              <a:t>XRT Pointing Visualization/Planning Tool</a:t>
            </a:r>
          </a:p>
          <a:p>
            <a:pPr marL="342900" indent="-342900">
              <a:buFont typeface="Arial"/>
              <a:buChar char="•"/>
            </a:pPr>
            <a:r>
              <a:rPr lang="en-US" dirty="0" smtClean="0"/>
              <a:t>XRT Flare Imaging Performance Analysis</a:t>
            </a:r>
            <a:endParaRPr lang="en-US" dirty="0"/>
          </a:p>
        </p:txBody>
      </p:sp>
    </p:spTree>
    <p:extLst>
      <p:ext uri="{BB962C8B-B14F-4D97-AF65-F5344CB8AC3E}">
        <p14:creationId xmlns:p14="http://schemas.microsoft.com/office/powerpoint/2010/main" val="12521351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Hinode</a:t>
            </a:r>
            <a:endParaRPr lang="en-US" dirty="0"/>
          </a:p>
        </p:txBody>
      </p:sp>
      <p:pic>
        <p:nvPicPr>
          <p:cNvPr id="4" name="Content Placeholder 3"/>
          <p:cNvPicPr>
            <a:picLocks noGrp="1" noChangeAspect="1"/>
          </p:cNvPicPr>
          <p:nvPr>
            <p:ph idx="1"/>
          </p:nvPr>
        </p:nvPicPr>
        <p:blipFill rotWithShape="1">
          <a:blip r:embed="rId2"/>
          <a:srcRect t="3045" b="1065"/>
          <a:stretch/>
        </p:blipFill>
        <p:spPr>
          <a:xfrm>
            <a:off x="457200" y="1752600"/>
            <a:ext cx="7620000" cy="4465696"/>
          </a:xfrm>
        </p:spPr>
      </p:pic>
      <p:sp>
        <p:nvSpPr>
          <p:cNvPr id="5" name="TextBox 4"/>
          <p:cNvSpPr txBox="1"/>
          <p:nvPr/>
        </p:nvSpPr>
        <p:spPr>
          <a:xfrm>
            <a:off x="373158" y="6163791"/>
            <a:ext cx="7003669" cy="246221"/>
          </a:xfrm>
          <a:prstGeom prst="rect">
            <a:avLst/>
          </a:prstGeom>
          <a:noFill/>
        </p:spPr>
        <p:txBody>
          <a:bodyPr wrap="square" rtlCol="0">
            <a:spAutoFit/>
          </a:bodyPr>
          <a:lstStyle/>
          <a:p>
            <a:r>
              <a:rPr lang="en-US" sz="1000" dirty="0" smtClean="0"/>
              <a:t>http://</a:t>
            </a:r>
            <a:r>
              <a:rPr lang="en-US" sz="1000" dirty="0" err="1" smtClean="0"/>
              <a:t>www.nasa.gov</a:t>
            </a:r>
            <a:r>
              <a:rPr lang="en-US" sz="1000" dirty="0" smtClean="0"/>
              <a:t>/sites/default/files/styles/</a:t>
            </a:r>
            <a:r>
              <a:rPr lang="en-US" sz="1000" dirty="0" err="1" smtClean="0"/>
              <a:t>full_width</a:t>
            </a:r>
            <a:r>
              <a:rPr lang="en-US" sz="1000" dirty="0" smtClean="0"/>
              <a:t>/public/thumbnails/image/hinode_spacecraft_0.jpg</a:t>
            </a:r>
            <a:endParaRPr lang="en-US" sz="1000" dirty="0"/>
          </a:p>
        </p:txBody>
      </p:sp>
    </p:spTree>
    <p:extLst>
      <p:ext uri="{BB962C8B-B14F-4D97-AF65-F5344CB8AC3E}">
        <p14:creationId xmlns:p14="http://schemas.microsoft.com/office/powerpoint/2010/main" val="36860943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pic>
        <p:nvPicPr>
          <p:cNvPr id="6" name="Content Placeholder 5"/>
          <p:cNvPicPr>
            <a:picLocks noGrp="1" noChangeAspect="1"/>
          </p:cNvPicPr>
          <p:nvPr>
            <p:ph idx="1"/>
          </p:nvPr>
        </p:nvPicPr>
        <p:blipFill rotWithShape="1">
          <a:blip r:embed="rId2"/>
          <a:srcRect l="-196" r="-196"/>
          <a:stretch/>
        </p:blipFill>
        <p:spPr>
          <a:xfrm>
            <a:off x="457200" y="1559732"/>
            <a:ext cx="8228013" cy="4072581"/>
          </a:xfrm>
        </p:spPr>
      </p:pic>
      <p:sp>
        <p:nvSpPr>
          <p:cNvPr id="7" name="TextBox 6"/>
          <p:cNvSpPr txBox="1"/>
          <p:nvPr/>
        </p:nvSpPr>
        <p:spPr>
          <a:xfrm>
            <a:off x="419848" y="5939320"/>
            <a:ext cx="4164640" cy="246221"/>
          </a:xfrm>
          <a:prstGeom prst="rect">
            <a:avLst/>
          </a:prstGeom>
          <a:noFill/>
        </p:spPr>
        <p:txBody>
          <a:bodyPr wrap="square" rtlCol="0">
            <a:spAutoFit/>
          </a:bodyPr>
          <a:lstStyle/>
          <a:p>
            <a:r>
              <a:rPr lang="en-US" sz="1000" dirty="0" smtClean="0"/>
              <a:t>http://</a:t>
            </a:r>
            <a:r>
              <a:rPr lang="en-US" sz="1000" dirty="0" err="1" smtClean="0"/>
              <a:t>inspirehep.net</a:t>
            </a:r>
            <a:r>
              <a:rPr lang="en-US" sz="1000" dirty="0" smtClean="0"/>
              <a:t>/record/877387/files/</a:t>
            </a:r>
            <a:r>
              <a:rPr lang="en-US" sz="1000" dirty="0" err="1" smtClean="0"/>
              <a:t>fig_optical_elements.png</a:t>
            </a:r>
            <a:endParaRPr lang="en-US" sz="1000" dirty="0"/>
          </a:p>
        </p:txBody>
      </p:sp>
    </p:spTree>
    <p:extLst>
      <p:ext uri="{BB962C8B-B14F-4D97-AF65-F5344CB8AC3E}">
        <p14:creationId xmlns:p14="http://schemas.microsoft.com/office/powerpoint/2010/main" val="31920193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pic>
        <p:nvPicPr>
          <p:cNvPr id="4" name="Content Placeholder 3"/>
          <p:cNvPicPr>
            <a:picLocks noGrp="1" noChangeAspect="1"/>
          </p:cNvPicPr>
          <p:nvPr>
            <p:ph idx="1"/>
          </p:nvPr>
        </p:nvPicPr>
        <p:blipFill rotWithShape="1">
          <a:blip r:embed="rId2"/>
          <a:srcRect l="-258" r="-1565"/>
          <a:stretch/>
        </p:blipFill>
        <p:spPr>
          <a:xfrm>
            <a:off x="354835" y="1553505"/>
            <a:ext cx="8544049" cy="4525963"/>
          </a:xfrm>
        </p:spPr>
      </p:pic>
      <p:sp>
        <p:nvSpPr>
          <p:cNvPr id="5" name="TextBox 4"/>
          <p:cNvSpPr txBox="1"/>
          <p:nvPr/>
        </p:nvSpPr>
        <p:spPr>
          <a:xfrm>
            <a:off x="457200" y="6182121"/>
            <a:ext cx="4417110" cy="246221"/>
          </a:xfrm>
          <a:prstGeom prst="rect">
            <a:avLst/>
          </a:prstGeom>
          <a:noFill/>
        </p:spPr>
        <p:txBody>
          <a:bodyPr wrap="square" rtlCol="0">
            <a:spAutoFit/>
          </a:bodyPr>
          <a:lstStyle/>
          <a:p>
            <a:r>
              <a:rPr lang="en-US" sz="1000" dirty="0" smtClean="0"/>
              <a:t>http://</a:t>
            </a:r>
            <a:r>
              <a:rPr lang="en-US" sz="1000" dirty="0" err="1" smtClean="0"/>
              <a:t>inspirehep.net</a:t>
            </a:r>
            <a:r>
              <a:rPr lang="en-US" sz="1000" dirty="0" smtClean="0"/>
              <a:t>/record/877387/files/</a:t>
            </a:r>
            <a:r>
              <a:rPr lang="en-US" sz="1000" dirty="0" err="1" smtClean="0"/>
              <a:t>fig_FW.png</a:t>
            </a:r>
            <a:endParaRPr lang="en-US" sz="1000" dirty="0"/>
          </a:p>
        </p:txBody>
      </p:sp>
    </p:spTree>
    <p:extLst>
      <p:ext uri="{BB962C8B-B14F-4D97-AF65-F5344CB8AC3E}">
        <p14:creationId xmlns:p14="http://schemas.microsoft.com/office/powerpoint/2010/main" val="33639285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err="1" smtClean="0"/>
              <a:t>Synoptics</a:t>
            </a:r>
            <a:endParaRPr lang="en-US" dirty="0" smtClean="0"/>
          </a:p>
          <a:p>
            <a:pPr marL="342900" indent="-342900">
              <a:buFont typeface="Arial"/>
              <a:buChar char="•"/>
            </a:pPr>
            <a:r>
              <a:rPr lang="en-US" dirty="0" smtClean="0"/>
              <a:t>Pointing plans – tracking</a:t>
            </a:r>
          </a:p>
          <a:p>
            <a:pPr marL="342900" indent="-342900">
              <a:buFont typeface="Arial"/>
              <a:buChar char="•"/>
            </a:pPr>
            <a:r>
              <a:rPr lang="en-US" dirty="0" smtClean="0"/>
              <a:t>Flare Detection Patrol Images</a:t>
            </a:r>
          </a:p>
          <a:p>
            <a:pPr marL="342900" indent="-342900">
              <a:buFont typeface="Arial"/>
              <a:buChar char="•"/>
            </a:pPr>
            <a:r>
              <a:rPr lang="en-US" dirty="0" smtClean="0"/>
              <a:t>Flare Response Images</a:t>
            </a:r>
          </a:p>
          <a:p>
            <a:pPr marL="342900" indent="-342900">
              <a:buFont typeface="Arial"/>
              <a:buChar char="•"/>
            </a:pPr>
            <a:r>
              <a:rPr lang="en-US" dirty="0" smtClean="0"/>
              <a:t>Focus Mode</a:t>
            </a:r>
          </a:p>
          <a:p>
            <a:pPr marL="342900" indent="-342900">
              <a:buFont typeface="Arial"/>
              <a:buChar char="•"/>
            </a:pPr>
            <a:r>
              <a:rPr lang="en-US" dirty="0" smtClean="0"/>
              <a:t>Eclipse season</a:t>
            </a:r>
            <a:endParaRPr lang="en-US" dirty="0"/>
          </a:p>
        </p:txBody>
      </p:sp>
    </p:spTree>
    <p:extLst>
      <p:ext uri="{BB962C8B-B14F-4D97-AF65-F5344CB8AC3E}">
        <p14:creationId xmlns:p14="http://schemas.microsoft.com/office/powerpoint/2010/main" val="23265629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Autofit/>
          </a:bodyPr>
          <a:lstStyle/>
          <a:p>
            <a:r>
              <a:rPr lang="en-US" sz="3200" dirty="0" smtClean="0"/>
              <a:t>XRT Pointing Visualization/Planning Tool</a:t>
            </a:r>
            <a:endParaRPr lang="en-US" sz="3200" dirty="0"/>
          </a:p>
        </p:txBody>
      </p:sp>
      <p:sp>
        <p:nvSpPr>
          <p:cNvPr id="3" name="Content Placeholder 2"/>
          <p:cNvSpPr>
            <a:spLocks noGrp="1"/>
          </p:cNvSpPr>
          <p:nvPr>
            <p:ph idx="1"/>
          </p:nvPr>
        </p:nvSpPr>
        <p:spPr/>
        <p:txBody>
          <a:bodyPr/>
          <a:lstStyle/>
          <a:p>
            <a:pPr marL="342900" indent="-342900">
              <a:buFont typeface="Arial"/>
              <a:buChar char="•"/>
            </a:pPr>
            <a:r>
              <a:rPr lang="en-US" dirty="0" smtClean="0"/>
              <a:t>Python 2.7</a:t>
            </a:r>
          </a:p>
          <a:p>
            <a:pPr marL="342900" indent="-342900">
              <a:buFont typeface="Arial"/>
              <a:buChar char="•"/>
            </a:pPr>
            <a:r>
              <a:rPr lang="en-US" dirty="0" smtClean="0"/>
              <a:t>Iterates through </a:t>
            </a:r>
            <a:r>
              <a:rPr lang="en-US" dirty="0" err="1" smtClean="0"/>
              <a:t>synoptics</a:t>
            </a:r>
            <a:endParaRPr lang="en-US" dirty="0" smtClean="0"/>
          </a:p>
          <a:p>
            <a:pPr marL="342900" indent="-342900">
              <a:buFont typeface="Arial"/>
              <a:buChar char="•"/>
            </a:pPr>
            <a:r>
              <a:rPr lang="en-US" dirty="0" smtClean="0"/>
              <a:t>Displays </a:t>
            </a:r>
            <a:r>
              <a:rPr lang="en-US" dirty="0" err="1" smtClean="0"/>
              <a:t>synoptics</a:t>
            </a:r>
            <a:r>
              <a:rPr lang="en-US" dirty="0" smtClean="0"/>
              <a:t> with additional data:</a:t>
            </a:r>
          </a:p>
          <a:p>
            <a:pPr lvl="1"/>
            <a:r>
              <a:rPr lang="en-US" dirty="0" smtClean="0"/>
              <a:t>  Pointing fields of view</a:t>
            </a:r>
          </a:p>
          <a:p>
            <a:pPr lvl="1"/>
            <a:r>
              <a:rPr lang="en-US" dirty="0" smtClean="0"/>
              <a:t>  Flare response field of view and number of images</a:t>
            </a:r>
          </a:p>
          <a:p>
            <a:pPr lvl="1"/>
            <a:r>
              <a:rPr lang="en-US" dirty="0" smtClean="0"/>
              <a:t>  Flares – labeled by class</a:t>
            </a:r>
            <a:endParaRPr lang="en-US" dirty="0"/>
          </a:p>
          <a:p>
            <a:pPr marL="342900" indent="-342900">
              <a:buFont typeface="Arial"/>
              <a:buChar char="•"/>
            </a:pPr>
            <a:r>
              <a:rPr lang="en-US" dirty="0" smtClean="0"/>
              <a:t>Frames assembled into 1 FPS video for help planning</a:t>
            </a:r>
          </a:p>
          <a:p>
            <a:endParaRPr lang="en-US" dirty="0" smtClean="0"/>
          </a:p>
        </p:txBody>
      </p:sp>
    </p:spTree>
    <p:extLst>
      <p:ext uri="{BB962C8B-B14F-4D97-AF65-F5344CB8AC3E}">
        <p14:creationId xmlns:p14="http://schemas.microsoft.com/office/powerpoint/2010/main" val="21652326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4-09-06T06031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0"/>
            <a:ext cx="6858000" cy="6858000"/>
          </a:xfrm>
          <a:prstGeom prst="rect">
            <a:avLst/>
          </a:prstGeom>
        </p:spPr>
      </p:pic>
    </p:spTree>
    <p:extLst>
      <p:ext uri="{BB962C8B-B14F-4D97-AF65-F5344CB8AC3E}">
        <p14:creationId xmlns:p14="http://schemas.microsoft.com/office/powerpoint/2010/main" val="35785127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09432" cy="1371600"/>
          </a:xfrm>
        </p:spPr>
        <p:txBody>
          <a:bodyPr>
            <a:noAutofit/>
          </a:bodyPr>
          <a:lstStyle/>
          <a:p>
            <a:r>
              <a:rPr lang="en-US" sz="3200" dirty="0" smtClean="0"/>
              <a:t>Analysis of XRT Flare Imaging Performance</a:t>
            </a:r>
            <a:endParaRPr lang="en-US" sz="3200" dirty="0"/>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dirty="0" smtClean="0"/>
              <a:t>First analyzed performance with respect to the location of flares</a:t>
            </a:r>
          </a:p>
          <a:p>
            <a:pPr marL="342900" indent="-342900">
              <a:buFont typeface="Arial"/>
              <a:buChar char="•"/>
            </a:pPr>
            <a:r>
              <a:rPr lang="en-US" dirty="0" smtClean="0"/>
              <a:t>Imaging </a:t>
            </a:r>
            <a:r>
              <a:rPr lang="en-US" dirty="0"/>
              <a:t>probability </a:t>
            </a:r>
            <a:r>
              <a:rPr lang="en-US" dirty="0" smtClean="0"/>
              <a:t>curves</a:t>
            </a:r>
          </a:p>
          <a:p>
            <a:pPr marL="342900" indent="-342900">
              <a:buFont typeface="Arial"/>
              <a:buChar char="•"/>
            </a:pPr>
            <a:r>
              <a:rPr lang="en-US" dirty="0" smtClean="0"/>
              <a:t>STEREO </a:t>
            </a:r>
          </a:p>
          <a:p>
            <a:pPr marL="342900" indent="-342900">
              <a:buFont typeface="Arial"/>
              <a:buChar char="•"/>
            </a:pPr>
            <a:r>
              <a:rPr lang="en-US" dirty="0" smtClean="0"/>
              <a:t>FLD </a:t>
            </a:r>
            <a:r>
              <a:rPr lang="en-US" dirty="0"/>
              <a:t>response likelihood vs. </a:t>
            </a:r>
            <a:r>
              <a:rPr lang="en-US" dirty="0" smtClean="0"/>
              <a:t>location</a:t>
            </a:r>
          </a:p>
          <a:p>
            <a:pPr marL="342900" indent="-342900">
              <a:buFont typeface="Arial"/>
              <a:buChar char="•"/>
            </a:pPr>
            <a:r>
              <a:rPr lang="en-US" dirty="0" smtClean="0"/>
              <a:t>FLD </a:t>
            </a:r>
            <a:r>
              <a:rPr lang="en-US" dirty="0"/>
              <a:t>response likelihood vs. flare </a:t>
            </a:r>
            <a:r>
              <a:rPr lang="en-US" dirty="0" smtClean="0"/>
              <a:t>class</a:t>
            </a:r>
          </a:p>
          <a:p>
            <a:pPr marL="342900" indent="-342900">
              <a:buFont typeface="Arial"/>
              <a:buChar char="•"/>
            </a:pPr>
            <a:r>
              <a:rPr lang="en-US" dirty="0" smtClean="0"/>
              <a:t>Focus Mode</a:t>
            </a:r>
          </a:p>
          <a:p>
            <a:pPr marL="342900" indent="-342900">
              <a:buFont typeface="Arial"/>
              <a:buChar char="•"/>
            </a:pPr>
            <a:r>
              <a:rPr lang="en-US" dirty="0" smtClean="0"/>
              <a:t>Eclipse </a:t>
            </a:r>
            <a:r>
              <a:rPr lang="en-US" dirty="0"/>
              <a:t>Focus </a:t>
            </a:r>
            <a:r>
              <a:rPr lang="en-US" dirty="0" smtClean="0"/>
              <a:t>Mode</a:t>
            </a:r>
          </a:p>
          <a:p>
            <a:pPr marL="342900" indent="-342900">
              <a:buFont typeface="Arial"/>
              <a:buChar char="•"/>
            </a:pPr>
            <a:r>
              <a:rPr lang="en-US" dirty="0" smtClean="0"/>
              <a:t>Normal Mode</a:t>
            </a:r>
          </a:p>
          <a:p>
            <a:pPr marL="342900" indent="-342900">
              <a:buFont typeface="Arial"/>
              <a:buChar char="•"/>
            </a:pPr>
            <a:r>
              <a:rPr lang="en-US" dirty="0" smtClean="0"/>
              <a:t>FLD </a:t>
            </a:r>
            <a:r>
              <a:rPr lang="en-US" dirty="0"/>
              <a:t>failure reasons vs. </a:t>
            </a:r>
            <a:r>
              <a:rPr lang="en-US" dirty="0" smtClean="0"/>
              <a:t>location</a:t>
            </a:r>
          </a:p>
          <a:p>
            <a:pPr marL="342900" indent="-342900">
              <a:buFont typeface="Arial"/>
              <a:buChar char="•"/>
            </a:pPr>
            <a:r>
              <a:rPr lang="en-US" dirty="0" smtClean="0"/>
              <a:t>FLD </a:t>
            </a:r>
            <a:r>
              <a:rPr lang="en-US" dirty="0"/>
              <a:t>failure reasons vs. class</a:t>
            </a:r>
          </a:p>
        </p:txBody>
      </p:sp>
    </p:spTree>
    <p:extLst>
      <p:ext uri="{BB962C8B-B14F-4D97-AF65-F5344CB8AC3E}">
        <p14:creationId xmlns:p14="http://schemas.microsoft.com/office/powerpoint/2010/main" val="66348599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1933</TotalTime>
  <Words>677</Words>
  <Application>Microsoft Macintosh PowerPoint</Application>
  <PresentationFormat>On-screen Show (4:3)</PresentationFormat>
  <Paragraphs>64</Paragraphs>
  <Slides>18</Slides>
  <Notes>3</Notes>
  <HiddenSlides>0</HiddenSlides>
  <MMClips>2</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Essential</vt:lpstr>
      <vt:lpstr>Visualizing and analyzing hinode xrt metadata</vt:lpstr>
      <vt:lpstr>Overview</vt:lpstr>
      <vt:lpstr>Hinode</vt:lpstr>
      <vt:lpstr>XRT</vt:lpstr>
      <vt:lpstr>XRT</vt:lpstr>
      <vt:lpstr>XRT</vt:lpstr>
      <vt:lpstr>XRT Pointing Visualization/Planning Tool</vt:lpstr>
      <vt:lpstr>PowerPoint Presentation</vt:lpstr>
      <vt:lpstr>Analysis of XRT Flare Imaging Performance</vt:lpstr>
      <vt:lpstr>PowerPoint Presentation</vt:lpstr>
      <vt:lpstr>analysis</vt:lpstr>
      <vt:lpstr>Analysis</vt:lpstr>
      <vt:lpstr>STEREO</vt:lpstr>
      <vt:lpstr>STEREO Analysis</vt:lpstr>
      <vt:lpstr>STEREo analysis</vt:lpstr>
      <vt:lpstr>Fld failure analysis</vt:lpstr>
      <vt:lpstr>Focus mode analysis</vt:lpstr>
      <vt:lpstr>Conclusions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XRT</dc:title>
  <dc:creator>Greg</dc:creator>
  <cp:lastModifiedBy>Greg</cp:lastModifiedBy>
  <cp:revision>54</cp:revision>
  <dcterms:created xsi:type="dcterms:W3CDTF">2015-08-03T14:46:05Z</dcterms:created>
  <dcterms:modified xsi:type="dcterms:W3CDTF">2015-08-20T20:47:53Z</dcterms:modified>
</cp:coreProperties>
</file>